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58" r:id="rId3"/>
    <p:sldId id="456" r:id="rId4"/>
    <p:sldId id="402" r:id="rId5"/>
    <p:sldId id="526" r:id="rId6"/>
    <p:sldId id="451" r:id="rId7"/>
    <p:sldId id="527" r:id="rId8"/>
    <p:sldId id="472" r:id="rId9"/>
    <p:sldId id="459" r:id="rId10"/>
    <p:sldId id="467" r:id="rId11"/>
    <p:sldId id="554" r:id="rId12"/>
    <p:sldId id="512" r:id="rId13"/>
    <p:sldId id="514" r:id="rId14"/>
    <p:sldId id="474" r:id="rId15"/>
    <p:sldId id="515" r:id="rId16"/>
    <p:sldId id="475" r:id="rId17"/>
    <p:sldId id="510" r:id="rId18"/>
    <p:sldId id="523" r:id="rId19"/>
    <p:sldId id="524" r:id="rId20"/>
    <p:sldId id="525" r:id="rId21"/>
    <p:sldId id="577" r:id="rId22"/>
    <p:sldId id="578" r:id="rId23"/>
    <p:sldId id="581" r:id="rId24"/>
    <p:sldId id="582" r:id="rId25"/>
    <p:sldId id="516" r:id="rId26"/>
    <p:sldId id="517" r:id="rId27"/>
    <p:sldId id="476" r:id="rId28"/>
    <p:sldId id="521" r:id="rId29"/>
    <p:sldId id="520" r:id="rId30"/>
    <p:sldId id="518" r:id="rId31"/>
    <p:sldId id="511" r:id="rId32"/>
    <p:sldId id="513" r:id="rId33"/>
    <p:sldId id="522" r:id="rId34"/>
    <p:sldId id="479" r:id="rId35"/>
    <p:sldId id="506" r:id="rId36"/>
    <p:sldId id="507" r:id="rId37"/>
    <p:sldId id="583" r:id="rId38"/>
    <p:sldId id="585" r:id="rId39"/>
    <p:sldId id="586" r:id="rId40"/>
    <p:sldId id="457" r:id="rId41"/>
  </p:sldIdLst>
  <p:sldSz cx="9144000" cy="6858000" type="screen4x3"/>
  <p:notesSz cx="6858000" cy="9144000"/>
  <p:custShowLst>
    <p:custShow name="自定义放映 1" id="0">
      <p:sldLst/>
    </p:custShow>
  </p:custShowLst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 厚银" initials="郭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00FFFF"/>
    <a:srgbClr val="DA1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1985" autoAdjust="0"/>
  </p:normalViewPr>
  <p:slideViewPr>
    <p:cSldViewPr showGuides="1">
      <p:cViewPr varScale="1">
        <p:scale>
          <a:sx n="104" d="100"/>
          <a:sy n="104" d="100"/>
        </p:scale>
        <p:origin x="739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1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08:06:15.77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776C5D8-7B00-4BF5-8EA2-9CFD6B9F5B1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F011043-7E34-4930-86DA-10A272E6B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D9C0AB-1930-447D-AD3C-6DB5F745D51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30330E7-A2F7-4717-951A-7404A137CA65}" type="slidenum">
              <a:rPr lang="zh-CN" altLang="en-US"/>
            </a:fld>
            <a:endParaRPr lang="zh-CN" altLang="en-US"/>
          </a:p>
        </p:txBody>
      </p:sp>
      <p:pic>
        <p:nvPicPr>
          <p:cNvPr id="1031" name="Picture 2" descr="C:\Documents and Settings\Administrator\桌面\B1-9 PPT模板-04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8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slide" Target="slide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4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892" y="1772816"/>
            <a:ext cx="8070215" cy="43573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71801" y="980728"/>
            <a:ext cx="352839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网络版支架控制器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699792" y="1196752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控制器控制相关说明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2276872"/>
            <a:ext cx="7704856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1.V4</a:t>
            </a:r>
            <a:r>
              <a:rPr lang="zh-CN" altLang="en-US" dirty="0"/>
              <a:t>控制器中多组成组动作同时触发时，同一时刻多个动作可重叠执行。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成组动作向服务器上报动作信息时，服务器中的动作来源只记录控制器成组组长</a:t>
            </a:r>
            <a:r>
              <a:rPr lang="en-US" altLang="zh-CN" dirty="0"/>
              <a:t>ID(</a:t>
            </a:r>
            <a:r>
              <a:rPr lang="zh-CN" altLang="en-US" dirty="0"/>
              <a:t>成组动作在执行过程中，会根据组内架数进行分组执行，从起始架进行计算，每组有个组长，组长支配自己的组内成员进行执行。</a:t>
            </a:r>
            <a:endParaRPr lang="zh-CN" altLang="en-US" dirty="0"/>
          </a:p>
          <a:p>
            <a:r>
              <a:rPr lang="zh-CN" altLang="en-US" dirty="0"/>
              <a:t>组长会执行两套状态机，一套为成组的状态机</a:t>
            </a:r>
            <a:r>
              <a:rPr lang="en-US" altLang="zh-CN" dirty="0"/>
              <a:t>:</a:t>
            </a:r>
            <a:r>
              <a:rPr lang="zh-CN" altLang="en-US" dirty="0"/>
              <a:t>预警，运行，停止等</a:t>
            </a:r>
            <a:endParaRPr lang="zh-CN" altLang="en-US" dirty="0"/>
          </a:p>
          <a:p>
            <a:r>
              <a:rPr lang="zh-CN" altLang="en-US" dirty="0"/>
              <a:t>另一套为单动作，组合动作的状态机，预警，运行，停止等，成组的源地址为启动架，单动作组合动作的源地址为本架；</a:t>
            </a:r>
            <a:endParaRPr lang="zh-CN" altLang="en-US" dirty="0"/>
          </a:p>
          <a:p>
            <a:r>
              <a:rPr lang="zh-CN" altLang="en-US" dirty="0"/>
              <a:t>组员只有一套状态机，为单动作，组合动作的状态机包括预警，运行，停止等，组员的控制器源地址为组长。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19872" y="1340768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遥控器控制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9752" y="3198167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该控制方式参考遥控器相关文档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699792" y="1196752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遥控控制界面相关说明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2276872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控制器在邻架控制，遥控器控制时，不会进入到被控界面，会留在主控界面上，直到有动作触发时，控制器才会进入到主界面显示界面。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遥控器的控制权限暂时按照先后顺序控制，控制器处于多种状态下时，遥控器的对码情况控制权限暂时按照先后顺序来处理。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188457" y="2844225"/>
            <a:ext cx="2767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参数设置模式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屏幕截图0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0"/>
            <a:ext cx="3559175" cy="2372995"/>
          </a:xfrm>
          <a:prstGeom prst="rect">
            <a:avLst/>
          </a:prstGeom>
        </p:spPr>
      </p:pic>
      <p:pic>
        <p:nvPicPr>
          <p:cNvPr id="5" name="图片 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72" y="3501008"/>
            <a:ext cx="1008112" cy="90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572" y="5048872"/>
            <a:ext cx="1009829" cy="97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箭头连接符 9"/>
          <p:cNvCxnSpPr>
            <a:stCxn id="11" idx="3"/>
            <a:endCxn id="8" idx="1"/>
          </p:cNvCxnSpPr>
          <p:nvPr/>
        </p:nvCxnSpPr>
        <p:spPr>
          <a:xfrm flipV="1">
            <a:off x="4931390" y="3954392"/>
            <a:ext cx="2960182" cy="142707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427984" y="5093541"/>
            <a:ext cx="503406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>
            <a:stCxn id="14" idx="3"/>
            <a:endCxn id="9" idx="1"/>
          </p:cNvCxnSpPr>
          <p:nvPr/>
        </p:nvCxnSpPr>
        <p:spPr>
          <a:xfrm>
            <a:off x="4403357" y="5381462"/>
            <a:ext cx="3488215" cy="152642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899951" y="5093541"/>
            <a:ext cx="503406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按住“工况”键，同时按下“辅助”键，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显示输入密码，输入“</a:t>
            </a:r>
            <a:r>
              <a:rPr lang="en-US" altLang="zh-CN" sz="2400" dirty="0">
                <a:solidFill>
                  <a:srgbClr val="FF0000"/>
                </a:solidFill>
              </a:rPr>
              <a:t>1111</a:t>
            </a:r>
            <a:r>
              <a:rPr lang="zh-CN" altLang="en-US" sz="2400" dirty="0">
                <a:solidFill>
                  <a:srgbClr val="FF0000"/>
                </a:solidFill>
              </a:rPr>
              <a:t>”，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进入参数设置。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屏幕截图0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0"/>
            <a:ext cx="3559175" cy="2372995"/>
          </a:xfrm>
          <a:prstGeom prst="rect">
            <a:avLst/>
          </a:prstGeom>
        </p:spPr>
      </p:pic>
      <p:pic>
        <p:nvPicPr>
          <p:cNvPr id="5" name="图片 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77" y="3267075"/>
            <a:ext cx="36004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屏幕截图000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-1"/>
            <a:ext cx="3559175" cy="237299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14" idx="0"/>
          </p:cNvCxnSpPr>
          <p:nvPr/>
        </p:nvCxnSpPr>
        <p:spPr>
          <a:xfrm flipH="1" flipV="1">
            <a:off x="1907705" y="2372994"/>
            <a:ext cx="165453" cy="2720547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2541648" y="5093541"/>
            <a:ext cx="1010650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>
            <a:stCxn id="11" idx="0"/>
          </p:cNvCxnSpPr>
          <p:nvPr/>
        </p:nvCxnSpPr>
        <p:spPr>
          <a:xfrm flipV="1">
            <a:off x="3046973" y="2372994"/>
            <a:ext cx="879750" cy="2720547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590540" y="5093541"/>
            <a:ext cx="965235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1457" y="1059845"/>
            <a:ext cx="5410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L1~R3</a:t>
            </a:r>
            <a:r>
              <a:rPr lang="zh-CN" altLang="en-US" sz="2400" dirty="0">
                <a:solidFill>
                  <a:srgbClr val="FF0000"/>
                </a:solidFill>
              </a:rPr>
              <a:t>”代表左右两侧对应的参数项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2042" y="192450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光标上下移动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37947" y="19010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参数的退出和选定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屏幕截图0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0"/>
            <a:ext cx="3559175" cy="2372995"/>
          </a:xfrm>
          <a:prstGeom prst="rect">
            <a:avLst/>
          </a:prstGeom>
        </p:spPr>
      </p:pic>
      <p:pic>
        <p:nvPicPr>
          <p:cNvPr id="5" name="图片 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6520"/>
            <a:ext cx="7409815" cy="3760470"/>
          </a:xfrm>
          <a:prstGeom prst="rect">
            <a:avLst/>
          </a:prstGeom>
        </p:spPr>
      </p:pic>
      <p:pic>
        <p:nvPicPr>
          <p:cNvPr id="7" name="图片 6" descr="屏幕截图00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25" y="-1"/>
            <a:ext cx="3559175" cy="237299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14" idx="0"/>
            <a:endCxn id="16" idx="2"/>
          </p:cNvCxnSpPr>
          <p:nvPr/>
        </p:nvCxnSpPr>
        <p:spPr>
          <a:xfrm flipV="1">
            <a:off x="1357337" y="2260174"/>
            <a:ext cx="1436412" cy="1337942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5001" y="3598116"/>
            <a:ext cx="524672" cy="10550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5264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修改完参数后，可通过</a:t>
            </a:r>
            <a:r>
              <a:rPr lang="en-US" altLang="zh-CN" sz="2400" dirty="0">
                <a:solidFill>
                  <a:srgbClr val="FF0000"/>
                </a:solidFill>
              </a:rPr>
              <a:t>L1/L2</a:t>
            </a:r>
            <a:r>
              <a:rPr lang="zh-CN" altLang="en-US" sz="2400" dirty="0">
                <a:solidFill>
                  <a:srgbClr val="FF0000"/>
                </a:solidFill>
              </a:rPr>
              <a:t>进行修改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参数的保存，有的参数为全局参数，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有的参数为全局本地参数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491880" y="2604771"/>
            <a:ext cx="585292" cy="996516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键盘设置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3928" y="3601287"/>
            <a:ext cx="1008111" cy="1483897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控制器的键盘布局是可以通过参数来进行修改的，一个按键上最多可配置两个动作，按下按键便会执行配置的动作。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05" y="232489"/>
            <a:ext cx="3588239" cy="248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059832" y="2276872"/>
            <a:ext cx="498054" cy="1340801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87824" y="372745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辅助动作设置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210858" y="3645024"/>
            <a:ext cx="785079" cy="144167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控制器上的辅助动作可配置是通过配置</a:t>
            </a:r>
            <a:r>
              <a:rPr lang="en-US" altLang="zh-CN" sz="2400" dirty="0">
                <a:solidFill>
                  <a:srgbClr val="FF0000"/>
                </a:solidFill>
              </a:rPr>
              <a:t>L1,L2,L3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R1,R2,R3</a:t>
            </a:r>
            <a:r>
              <a:rPr lang="zh-CN" altLang="en-US" sz="2400" dirty="0">
                <a:solidFill>
                  <a:srgbClr val="FF0000"/>
                </a:solidFill>
              </a:rPr>
              <a:t>的动作实现，如图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122624" y="3645024"/>
            <a:ext cx="785080" cy="144167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345740" y="2276872"/>
            <a:ext cx="280940" cy="1373634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25" y="372744"/>
            <a:ext cx="3539509" cy="2408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控制器主界面显示那啊些传感器也是可以通过参数来配置的，控制器最多可以显示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个传感器数值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907704" y="4581128"/>
            <a:ext cx="12961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1547664" y="2260174"/>
            <a:ext cx="1146126" cy="230969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46" y="368201"/>
            <a:ext cx="3525921" cy="236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" y="1340485"/>
            <a:ext cx="8786495" cy="4458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主视图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动作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两侧的辅助按钮通过辅助动作进行调整，总共可以设置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页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11569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2" idx="0"/>
          </p:cNvCxnSpPr>
          <p:nvPr/>
        </p:nvCxnSpPr>
        <p:spPr>
          <a:xfrm flipV="1">
            <a:off x="1360925" y="2260369"/>
            <a:ext cx="186690" cy="138430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60290" y="116205"/>
            <a:ext cx="4176395" cy="2993390"/>
          </a:xfrm>
          <a:prstGeom prst="rect">
            <a:avLst/>
          </a:prstGeom>
        </p:spPr>
      </p:pic>
      <p:sp>
        <p:nvSpPr>
          <p:cNvPr id="6" name="圆角矩形 13"/>
          <p:cNvSpPr/>
          <p:nvPr/>
        </p:nvSpPr>
        <p:spPr>
          <a:xfrm>
            <a:off x="349186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203695" y="2348634"/>
            <a:ext cx="533400" cy="129603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成组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两侧的辅助按钮通过</a:t>
            </a:r>
            <a:r>
              <a:rPr lang="zh-CN" altLang="en-US" sz="2400" dirty="0">
                <a:solidFill>
                  <a:srgbClr val="FF0000"/>
                </a:solidFill>
              </a:rPr>
              <a:t>成组动作进行调整，总共可以设置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页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11569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2" idx="0"/>
          </p:cNvCxnSpPr>
          <p:nvPr/>
        </p:nvCxnSpPr>
        <p:spPr>
          <a:xfrm flipV="1">
            <a:off x="1360925" y="2260369"/>
            <a:ext cx="186690" cy="138430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圆角矩形 13"/>
          <p:cNvSpPr/>
          <p:nvPr/>
        </p:nvSpPr>
        <p:spPr>
          <a:xfrm>
            <a:off x="349186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203695" y="2348634"/>
            <a:ext cx="533400" cy="129603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2990" y="44450"/>
            <a:ext cx="4271010" cy="2813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单动作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290" y="1059815"/>
            <a:ext cx="5105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是否使能：该动作是否本架能否</a:t>
            </a:r>
            <a:r>
              <a:rPr lang="zh-CN" altLang="en-US" sz="2400" dirty="0">
                <a:solidFill>
                  <a:srgbClr val="FF0000"/>
                </a:solidFill>
              </a:rPr>
              <a:t>执行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点</a:t>
            </a:r>
            <a:r>
              <a:rPr lang="en-US" altLang="zh-CN" sz="2400" dirty="0">
                <a:solidFill>
                  <a:srgbClr val="FF0000"/>
                </a:solidFill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</a:rPr>
              <a:t>号：电磁阀驱动器对应的</a:t>
            </a:r>
            <a:r>
              <a:rPr lang="zh-CN" altLang="en-US" sz="2400" dirty="0">
                <a:solidFill>
                  <a:srgbClr val="FF0000"/>
                </a:solidFill>
              </a:rPr>
              <a:t>点号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延时时间：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成组动作的延时时间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执行时间：成组动作的执行</a:t>
            </a:r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63845" y="78105"/>
            <a:ext cx="3681095" cy="279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传感器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传感器使能：如果某架传感器有问题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zh-CN" altLang="en-US" sz="2400" dirty="0">
                <a:solidFill>
                  <a:srgbClr val="FF0000"/>
                </a:solidFill>
              </a:rPr>
              <a:t>未</a:t>
            </a:r>
            <a:r>
              <a:rPr lang="zh-CN" altLang="en-US" sz="2400" dirty="0">
                <a:solidFill>
                  <a:srgbClr val="FF0000"/>
                </a:solidFill>
              </a:rPr>
              <a:t>配接，可将参数设置为</a:t>
            </a:r>
            <a:r>
              <a:rPr lang="zh-CN" altLang="en-US" sz="2400" dirty="0">
                <a:solidFill>
                  <a:srgbClr val="FF0000"/>
                </a:solidFill>
              </a:rPr>
              <a:t>禁止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23180" y="116840"/>
            <a:ext cx="3928110" cy="274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71800" y="1124744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参数设置模式说明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2204864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为保障控制器配置地址的安全性，增加了特殊密码，输入特殊密码之后才能够进入到参数配置模式去对控制器进行配址，否则无法修改该参数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辅助动作配置完成后，只是让左右两侧的按键绑定了相应的动作，并不能本架执行动作，若想让动作的话，需要从</a:t>
            </a:r>
            <a:r>
              <a:rPr lang="en-US" altLang="zh-CN" dirty="0" err="1"/>
              <a:t>json</a:t>
            </a:r>
            <a:r>
              <a:rPr lang="zh-CN" altLang="en-US" dirty="0"/>
              <a:t>文件中进行配置。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目前机身推溜是被允许的，需要配置合理的移架和推溜的距离与范围，后续根据现场的需求进行优化。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188457" y="2844225"/>
            <a:ext cx="2767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开发者模式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43608" y="1556792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开发者模式设置支架类型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544" y="2802705"/>
            <a:ext cx="4935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将程序帮连接在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</a:rPr>
              <a:t>备用接口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按住“工况”键，同时按下“辅助”键，显示输入密码，输“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2222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”，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进入开发者模式。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如图，可通过参数来配址支架类型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开发者模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64" y="3205156"/>
            <a:ext cx="3384550" cy="227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19293" y="1174569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开发者模式设置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 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3608" y="1916832"/>
            <a:ext cx="49352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dirty="0">
                <a:sym typeface="+mn-ea"/>
              </a:rPr>
              <a:t>可通过参数来配置支架控制器的网络段</a:t>
            </a:r>
            <a:endParaRPr lang="en-US" altLang="zh-CN" sz="2400" dirty="0">
              <a:sym typeface="+mn-ea"/>
            </a:endParaRPr>
          </a:p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注意：控制器只有在同一网络段时，才能够配置其他控制器的</a:t>
            </a:r>
            <a:r>
              <a:rPr lang="en-US" altLang="zh-CN" sz="2400" dirty="0">
                <a:solidFill>
                  <a:srgbClr val="FF0000"/>
                </a:solidFill>
              </a:rPr>
              <a:t>IP,</a:t>
            </a:r>
            <a:r>
              <a:rPr lang="zh-CN" altLang="en-US" sz="2400" dirty="0">
                <a:solidFill>
                  <a:srgbClr val="FF0000"/>
                </a:solidFill>
              </a:rPr>
              <a:t>对于不同网段</a:t>
            </a:r>
            <a:r>
              <a:rPr lang="en-US" altLang="zh-CN" sz="2400" dirty="0">
                <a:solidFill>
                  <a:srgbClr val="FF0000"/>
                </a:solidFill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</a:rPr>
              <a:t>的控制器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需要设置成相同网段</a:t>
            </a:r>
            <a:r>
              <a:rPr lang="en-US" altLang="zh-CN" sz="2400" dirty="0">
                <a:solidFill>
                  <a:srgbClr val="FF0000"/>
                </a:solidFill>
              </a:rPr>
              <a:t>IP,</a:t>
            </a:r>
            <a:r>
              <a:rPr lang="zh-CN" altLang="en-US" sz="2400" dirty="0">
                <a:solidFill>
                  <a:srgbClr val="FF0000"/>
                </a:solidFill>
              </a:rPr>
              <a:t>再进行自动配址，搬家倒面过程中，必须把控制器全面恢复为默认地址。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619672" y="2767280"/>
            <a:ext cx="6012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开发者模式下的程序下载及更新</a:t>
            </a:r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708910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程序下载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11955" y="5156835"/>
            <a:ext cx="959485" cy="5949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290" y="1059815"/>
            <a:ext cx="49352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将程序帮连接在</a:t>
            </a:r>
            <a:r>
              <a:rPr lang="en-US" altLang="zh-CN" sz="2400" dirty="0"/>
              <a:t>”</a:t>
            </a:r>
            <a:r>
              <a:rPr lang="zh-CN" altLang="en-US" sz="2400" dirty="0"/>
              <a:t>备用接口</a:t>
            </a:r>
            <a:r>
              <a:rPr lang="en-US" altLang="zh-CN" sz="2400" dirty="0"/>
              <a:t>”</a:t>
            </a:r>
            <a:r>
              <a:rPr lang="zh-CN" altLang="en-US" sz="2400" dirty="0"/>
              <a:t>，</a:t>
            </a:r>
            <a:r>
              <a:rPr lang="zh-CN" altLang="en-US" sz="2400" dirty="0">
                <a:sym typeface="+mn-ea"/>
              </a:rPr>
              <a:t>按住“工况”键，同时按下“辅助”键，显示输入密码，输“</a:t>
            </a:r>
            <a:r>
              <a:rPr lang="en-US" altLang="zh-CN" sz="2400" dirty="0">
                <a:sym typeface="+mn-ea"/>
              </a:rPr>
              <a:t>2222</a:t>
            </a:r>
            <a:r>
              <a:rPr lang="zh-CN" altLang="en-US" sz="2400" dirty="0">
                <a:sym typeface="+mn-ea"/>
              </a:rPr>
              <a:t>”，</a:t>
            </a:r>
            <a:endParaRPr lang="en-US" altLang="zh-CN" sz="2400" dirty="0"/>
          </a:p>
          <a:p>
            <a:pPr algn="l"/>
            <a:r>
              <a:rPr lang="zh-CN" altLang="en-US" sz="2400" dirty="0">
                <a:sym typeface="+mn-ea"/>
              </a:rPr>
              <a:t>进入开发者模式。按提示进行下载</a:t>
            </a:r>
            <a:endParaRPr lang="zh-CN" altLang="en-US" sz="2400" dirty="0"/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开发者模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95" y="372745"/>
            <a:ext cx="3384550" cy="227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711144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980440"/>
            <a:ext cx="8743950" cy="5333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主界面介绍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6520"/>
            <a:ext cx="7409815" cy="376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977" y="3267075"/>
            <a:ext cx="36004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程序更新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290" y="1059815"/>
            <a:ext cx="4535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在开发者模式中按照相应提示进行程序更新</a:t>
            </a:r>
            <a:endParaRPr lang="zh-CN" altLang="en-US" sz="2400" dirty="0"/>
          </a:p>
        </p:txBody>
      </p:sp>
      <p:pic>
        <p:nvPicPr>
          <p:cNvPr id="2" name="图片 1" descr="开发者模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260350"/>
            <a:ext cx="3384550" cy="227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555776" y="980728"/>
            <a:ext cx="5199241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程序下载及更新说明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0317" y="1772816"/>
            <a:ext cx="8323365" cy="2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1.</a:t>
            </a:r>
            <a:r>
              <a:rPr lang="zh-CN" altLang="en-US" sz="2400" dirty="0"/>
              <a:t>若在程序</a:t>
            </a:r>
            <a:r>
              <a:rPr lang="en-US" altLang="zh-CN" sz="2400" dirty="0"/>
              <a:t>(</a:t>
            </a:r>
            <a:r>
              <a:rPr lang="zh-CN" altLang="en-US" sz="2400" dirty="0"/>
              <a:t>控制器或外围设备</a:t>
            </a:r>
            <a:r>
              <a:rPr lang="en-US" altLang="zh-CN" sz="2400" dirty="0"/>
              <a:t>)</a:t>
            </a:r>
            <a:r>
              <a:rPr lang="zh-CN" altLang="en-US" sz="2400" dirty="0"/>
              <a:t>下载之前，控制器内已经存在程序文件，若下载的程序文件与控制器内部的程序文件名相同，就会产生覆盖，和程序内部的版本号无关。</a:t>
            </a:r>
            <a:endParaRPr lang="en-US" altLang="zh-CN" sz="2400" dirty="0"/>
          </a:p>
          <a:p>
            <a:pPr algn="l"/>
            <a:r>
              <a:rPr lang="en-US" altLang="zh-CN" sz="2400" dirty="0"/>
              <a:t>2.</a:t>
            </a:r>
            <a:r>
              <a:rPr lang="zh-CN" altLang="en-US" sz="2400" dirty="0"/>
              <a:t>程序更新过程中，无论控制器处于任何界面，都会强制进入到程序更新界面。</a:t>
            </a:r>
            <a:endParaRPr lang="en-US" altLang="zh-CN" sz="2400" dirty="0"/>
          </a:p>
          <a:p>
            <a:pPr algn="l"/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835696" y="3136612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控制器中涉及服务器设置方法</a:t>
            </a:r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开跟机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428490" y="5085080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1457" y="1059845"/>
            <a:ext cx="50064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当控制器显示煤机位置时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、先按住跟机键，然后选择方向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方向为煤机运行方向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，选择工序号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并按启动键，便可开跟机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微信图片_20220714164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0"/>
            <a:ext cx="4086225" cy="2729865"/>
          </a:xfrm>
          <a:prstGeom prst="rect">
            <a:avLst/>
          </a:prstGeom>
        </p:spPr>
      </p:pic>
      <p:cxnSp>
        <p:nvCxnSpPr>
          <p:cNvPr id="4" name="直接箭头连接符 3"/>
          <p:cNvCxnSpPr>
            <a:endCxn id="8" idx="1"/>
          </p:cNvCxnSpPr>
          <p:nvPr/>
        </p:nvCxnSpPr>
        <p:spPr>
          <a:xfrm>
            <a:off x="4932045" y="5367655"/>
            <a:ext cx="3096260" cy="4000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05" y="4940935"/>
            <a:ext cx="1036320" cy="9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圆角矩形 9"/>
          <p:cNvSpPr/>
          <p:nvPr/>
        </p:nvSpPr>
        <p:spPr>
          <a:xfrm>
            <a:off x="2555875" y="5071110"/>
            <a:ext cx="964565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0"/>
          </p:cNvCxnSpPr>
          <p:nvPr/>
        </p:nvCxnSpPr>
        <p:spPr>
          <a:xfrm flipH="1" flipV="1">
            <a:off x="2988310" y="2492375"/>
            <a:ext cx="50165" cy="257873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圆角矩形 4"/>
          <p:cNvSpPr/>
          <p:nvPr/>
        </p:nvSpPr>
        <p:spPr>
          <a:xfrm>
            <a:off x="1100624" y="3645024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1"/>
          <p:cNvSpPr/>
          <p:nvPr/>
        </p:nvSpPr>
        <p:spPr>
          <a:xfrm>
            <a:off x="3522980" y="5122862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开跟机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0"/>
            <a:ext cx="4051935" cy="27012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457" y="1059845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界面左上角会显示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支架跟机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煤机位置下方会显示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工序</a:t>
            </a:r>
            <a:r>
              <a:rPr lang="en-US" altLang="zh-CN" sz="2400" dirty="0">
                <a:solidFill>
                  <a:srgbClr val="FF0000"/>
                </a:solidFill>
              </a:rPr>
              <a:t>6”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停跟机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" y="2998837"/>
            <a:ext cx="7409815" cy="35934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457" y="1059845"/>
            <a:ext cx="49728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、急停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闭锁停跟机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、支架跟机动作中，拍急停停跟机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、先按下跟机键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方向键，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弹出跟机页面，再次按下跟机键，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按下启动键关闭跟机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微信图片_202207141704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321" y="265728"/>
            <a:ext cx="4010660" cy="2700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工序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zh-C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290" y="1059815"/>
            <a:ext cx="86734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：机尾到机头，方向</a:t>
            </a:r>
            <a:r>
              <a:rPr lang="zh-CN" altLang="en-US" sz="2400" dirty="0">
                <a:solidFill>
                  <a:srgbClr val="FF0000"/>
                </a:solidFill>
              </a:rPr>
              <a:t>不能乱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所以工序起始架号为</a:t>
            </a:r>
            <a:r>
              <a:rPr lang="en-US" altLang="zh-CN" sz="2400" dirty="0">
                <a:solidFill>
                  <a:srgbClr val="FF0000"/>
                </a:solidFill>
              </a:rPr>
              <a:t>165</a:t>
            </a:r>
            <a:r>
              <a:rPr lang="zh-CN" altLang="en-US" sz="2400" dirty="0">
                <a:solidFill>
                  <a:srgbClr val="FF0000"/>
                </a:solidFill>
              </a:rPr>
              <a:t>，结束架号为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当煤机运行方向为：向机头，在上述范围之间时，就能开起工序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1685" y="2853055"/>
            <a:ext cx="4746625" cy="328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工序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跟机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移架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290" y="1059815"/>
            <a:ext cx="86734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动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作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使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能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，该动作是否</a:t>
            </a:r>
            <a:r>
              <a:rPr lang="zh-CN" altLang="en-US" sz="2400" dirty="0">
                <a:solidFill>
                  <a:srgbClr val="FF0000"/>
                </a:solidFill>
              </a:rPr>
              <a:t>执行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距离煤机位置：煤机运行后方为正数，煤机运行前方为</a:t>
            </a:r>
            <a:r>
              <a:rPr lang="zh-CN" altLang="en-US" sz="2400" dirty="0">
                <a:solidFill>
                  <a:srgbClr val="FF0000"/>
                </a:solidFill>
              </a:rPr>
              <a:t>负数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触发动作范围：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煤机运行一架，触发距离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范围支架进行移架（服务器会判定支架是否进行移架，如果未执行，重新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触发）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允许范围起始：工序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可以进行移架的支架起始架</a:t>
            </a:r>
            <a:r>
              <a:rPr lang="zh-CN" altLang="en-US" sz="2400" dirty="0">
                <a:solidFill>
                  <a:srgbClr val="FF0000"/>
                </a:solidFill>
              </a:rPr>
              <a:t>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允许范围结束：工序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可以进行移架的支架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结束架号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双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向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允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许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：反刀时，另一侧的支架否是执行该</a:t>
            </a:r>
            <a:r>
              <a:rPr lang="zh-CN" altLang="en-US" sz="2400" dirty="0">
                <a:solidFill>
                  <a:srgbClr val="FF0000"/>
                </a:solidFill>
              </a:rPr>
              <a:t>动作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4280" y="3678555"/>
            <a:ext cx="4015740" cy="301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工序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跟机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推溜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290" y="1059815"/>
            <a:ext cx="8673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动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作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使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能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，该动作是否</a:t>
            </a:r>
            <a:r>
              <a:rPr lang="zh-CN" altLang="en-US" sz="2400" dirty="0">
                <a:solidFill>
                  <a:srgbClr val="FF0000"/>
                </a:solidFill>
              </a:rPr>
              <a:t>执行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距离煤机位置：煤机运行后方为正数，煤机运行前方为</a:t>
            </a:r>
            <a:r>
              <a:rPr lang="zh-CN" altLang="en-US" sz="2400" dirty="0">
                <a:solidFill>
                  <a:srgbClr val="FF0000"/>
                </a:solidFill>
              </a:rPr>
              <a:t>负数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触发动作范围：煤机运行一架，触发距离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范围支架进行推溜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允许范围起始：工序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可以进行</a:t>
            </a:r>
            <a:r>
              <a:rPr lang="zh-CN" altLang="en-US" sz="2400" dirty="0">
                <a:solidFill>
                  <a:srgbClr val="FF0000"/>
                </a:solidFill>
              </a:rPr>
              <a:t>推溜的支架起始架</a:t>
            </a:r>
            <a:r>
              <a:rPr lang="zh-CN" altLang="en-US" sz="2400" dirty="0">
                <a:solidFill>
                  <a:srgbClr val="FF0000"/>
                </a:solidFill>
              </a:rPr>
              <a:t>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允许范围结束：工序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可以进行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推溜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的支架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结束架号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双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向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允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许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：反刀时，另一侧的支架否是执行该</a:t>
            </a:r>
            <a:r>
              <a:rPr lang="zh-CN" altLang="en-US" sz="2400" dirty="0">
                <a:solidFill>
                  <a:srgbClr val="FF0000"/>
                </a:solidFill>
              </a:rPr>
              <a:t>动作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5360" y="3284855"/>
            <a:ext cx="4504690" cy="3067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40" descr="背面展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69895"/>
            <a:ext cx="7974330" cy="38881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1560" y="1052736"/>
            <a:ext cx="84066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网口：通过六芯网线接入环网设备或其他网络通信设备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左右邻架：通过八芯架间线缆可以与另外一台控制器设备进行连接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红外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声光接口：可以通过四芯线缆可连接红外接收、倾角传感器，高度传感器、声光报警器设备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行程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压力接口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到模拟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4)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：通过四芯线缆连接行程传感器、压力传感器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电磁阀接口：通过四芯线缆连接电磁阀驱动器</a:t>
            </a: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接口设置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539" y="2060848"/>
            <a:ext cx="3942461" cy="2000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632" y="1268760"/>
            <a:ext cx="5175885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红外对码模块指示灯说明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圆角矩形 4"/>
          <p:cNvSpPr/>
          <p:nvPr/>
        </p:nvSpPr>
        <p:spPr>
          <a:xfrm>
            <a:off x="3347864" y="3212976"/>
            <a:ext cx="8640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131840" y="3877096"/>
            <a:ext cx="774752" cy="992608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685232"/>
            <a:ext cx="2160240" cy="136015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52120" y="2060848"/>
            <a:ext cx="3096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红外对码模块指示灯：</a:t>
            </a:r>
            <a:endParaRPr lang="en-US" altLang="zh-CN" dirty="0"/>
          </a:p>
          <a:p>
            <a:r>
              <a:rPr lang="en-US" altLang="zh-CN" dirty="0"/>
              <a:t>D1</a:t>
            </a:r>
            <a:r>
              <a:rPr lang="zh-CN" altLang="en-US" dirty="0"/>
              <a:t>：红外发射灯</a:t>
            </a:r>
            <a:r>
              <a:rPr lang="en-US" altLang="zh-CN" dirty="0"/>
              <a:t>(</a:t>
            </a:r>
            <a:r>
              <a:rPr lang="zh-CN" altLang="en-US" dirty="0"/>
              <a:t>红外光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D2</a:t>
            </a:r>
            <a:r>
              <a:rPr lang="zh-CN" altLang="en-US" dirty="0"/>
              <a:t>：红外对码灯</a:t>
            </a:r>
            <a:endParaRPr lang="en-US" altLang="zh-CN" dirty="0"/>
          </a:p>
          <a:p>
            <a:r>
              <a:rPr lang="en-US" altLang="zh-CN" dirty="0"/>
              <a:t>D3</a:t>
            </a:r>
            <a:r>
              <a:rPr lang="zh-CN" altLang="en-US" dirty="0"/>
              <a:t>：电源指示灯</a:t>
            </a:r>
            <a:endParaRPr lang="en-US" altLang="zh-CN" dirty="0"/>
          </a:p>
          <a:p>
            <a:r>
              <a:rPr lang="en-US" altLang="zh-CN" dirty="0"/>
              <a:t>D4:</a:t>
            </a:r>
            <a:r>
              <a:rPr lang="zh-CN" altLang="en-US" dirty="0"/>
              <a:t>网络通信发送灯</a:t>
            </a:r>
            <a:r>
              <a:rPr lang="en-US" altLang="zh-CN" dirty="0"/>
              <a:t>(</a:t>
            </a:r>
            <a:r>
              <a:rPr lang="zh-CN" altLang="en-US" dirty="0"/>
              <a:t>未使用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D5:</a:t>
            </a:r>
            <a:r>
              <a:rPr lang="zh-CN" altLang="en-US" dirty="0"/>
              <a:t>网络通信接收灯</a:t>
            </a:r>
            <a:r>
              <a:rPr lang="en-US" altLang="zh-CN" dirty="0"/>
              <a:t>(</a:t>
            </a:r>
            <a:r>
              <a:rPr lang="zh-CN" altLang="en-US" dirty="0"/>
              <a:t>未使用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D6:</a:t>
            </a:r>
            <a:r>
              <a:rPr lang="zh-CN" altLang="en-US" dirty="0"/>
              <a:t>  无线接收指示灯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屏幕截图00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950" y="-27575"/>
            <a:ext cx="3559175" cy="2372995"/>
          </a:xfrm>
          <a:prstGeom prst="rect">
            <a:avLst/>
          </a:prstGeom>
        </p:spPr>
      </p:pic>
      <p:pic>
        <p:nvPicPr>
          <p:cNvPr id="15" name="图片 1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3"/>
            <a:endCxn id="8" idx="1"/>
          </p:cNvCxnSpPr>
          <p:nvPr/>
        </p:nvCxnSpPr>
        <p:spPr>
          <a:xfrm flipV="1">
            <a:off x="4931390" y="4517390"/>
            <a:ext cx="3169002" cy="864072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427984" y="5093541"/>
            <a:ext cx="503406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2" y="4112238"/>
            <a:ext cx="900866" cy="8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工况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7230" y="1163129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”</a:t>
            </a:r>
            <a:r>
              <a:rPr lang="zh-CN" altLang="en-US" dirty="0"/>
              <a:t>工况键</a:t>
            </a:r>
            <a:r>
              <a:rPr lang="en-US" altLang="zh-CN" dirty="0"/>
              <a:t>”</a:t>
            </a:r>
            <a:r>
              <a:rPr lang="zh-CN" altLang="en-US" dirty="0"/>
              <a:t>可以进入</a:t>
            </a:r>
            <a:r>
              <a:rPr lang="en-US" altLang="zh-CN" dirty="0"/>
              <a:t>”</a:t>
            </a:r>
            <a:r>
              <a:rPr lang="zh-CN" altLang="en-US" dirty="0"/>
              <a:t>状态界面</a:t>
            </a:r>
            <a:r>
              <a:rPr lang="en-US" altLang="zh-CN" dirty="0"/>
              <a:t>”</a:t>
            </a:r>
            <a:r>
              <a:rPr lang="zh-CN" altLang="en-US" dirty="0"/>
              <a:t>，查看传感器数据，故障，版本等控制器和外围设备状态信息。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91880" y="1268760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控制器控制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9260" y="3068960"/>
            <a:ext cx="612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主要包括本架控制，邻隔架控制及成组控制等控制方式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本架控制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0"/>
          </p:cNvCxnSpPr>
          <p:nvPr/>
        </p:nvCxnSpPr>
        <p:spPr>
          <a:xfrm flipV="1">
            <a:off x="4685665" y="2420888"/>
            <a:ext cx="1542519" cy="1722487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427855" y="4143375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20" y="0"/>
            <a:ext cx="3548380" cy="2373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457" y="1059845"/>
            <a:ext cx="54857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推溜动作属于本架可执行动作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、按下推溜为：本架自动推溜，</a:t>
            </a:r>
            <a:endParaRPr lang="en-US" altLang="zh-CN" sz="2400" dirty="0"/>
          </a:p>
          <a:p>
            <a:r>
              <a:rPr lang="zh-CN" altLang="en-US" sz="2400" dirty="0"/>
              <a:t>再次按下，本架推溜动作结束。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、长按推溜为：推溜动作一直执行，</a:t>
            </a:r>
            <a:endParaRPr lang="en-US" altLang="zh-CN" sz="2400" dirty="0"/>
          </a:p>
          <a:p>
            <a:r>
              <a:rPr lang="zh-CN" altLang="en-US" sz="2400" dirty="0"/>
              <a:t>抬起按键结束。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截图00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840" y="0"/>
            <a:ext cx="3680460" cy="2454275"/>
          </a:xfrm>
          <a:prstGeom prst="rect">
            <a:avLst/>
          </a:prstGeom>
        </p:spPr>
      </p:pic>
      <p:pic>
        <p:nvPicPr>
          <p:cNvPr id="28" name="图片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468" y="3807143"/>
            <a:ext cx="1247140" cy="1198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圆角矩形 8"/>
          <p:cNvSpPr/>
          <p:nvPr/>
        </p:nvSpPr>
        <p:spPr>
          <a:xfrm>
            <a:off x="8028305" y="84455"/>
            <a:ext cx="655320" cy="2882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12" idx="3"/>
          </p:cNvCxnSpPr>
          <p:nvPr/>
        </p:nvCxnSpPr>
        <p:spPr>
          <a:xfrm flipH="1">
            <a:off x="2901315" y="404495"/>
            <a:ext cx="5414645" cy="133667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89635" y="151066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被控支架编号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8025807" y="5246453"/>
            <a:ext cx="96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请点击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邻架控制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3"/>
          </p:cNvCxnSpPr>
          <p:nvPr/>
        </p:nvCxnSpPr>
        <p:spPr>
          <a:xfrm flipV="1">
            <a:off x="4499610" y="4653280"/>
            <a:ext cx="3384550" cy="69151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3983990" y="5099685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555240" y="2493010"/>
            <a:ext cx="3528695" cy="285178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1619250" y="5099685"/>
            <a:ext cx="93599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截图00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545" y="0"/>
            <a:ext cx="3635375" cy="24237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成组控制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屏幕截图00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0"/>
            <a:ext cx="3627120" cy="2418080"/>
          </a:xfrm>
          <a:prstGeom prst="rect">
            <a:avLst/>
          </a:prstGeom>
        </p:spPr>
      </p:pic>
      <p:pic>
        <p:nvPicPr>
          <p:cNvPr id="15" name="图片 14" descr="j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10" idx="3"/>
          </p:cNvCxnSpPr>
          <p:nvPr/>
        </p:nvCxnSpPr>
        <p:spPr>
          <a:xfrm flipV="1">
            <a:off x="3491230" y="4796790"/>
            <a:ext cx="4537075" cy="54038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555240" y="5013325"/>
            <a:ext cx="935990" cy="6477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48170" y="2768600"/>
            <a:ext cx="2201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ym typeface="+mn-ea"/>
              </a:rPr>
              <a:t>扩大成组范围</a:t>
            </a:r>
            <a:endParaRPr lang="zh-CN" altLang="en-US" sz="2400" dirty="0">
              <a:sym typeface="+mn-ea"/>
            </a:endParaRPr>
          </a:p>
        </p:txBody>
      </p:sp>
      <p:pic>
        <p:nvPicPr>
          <p:cNvPr id="30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30" y="3933190"/>
            <a:ext cx="830580" cy="84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840" y="4869180"/>
            <a:ext cx="81407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屏幕截图00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7990" y="0"/>
            <a:ext cx="3635375" cy="2423795"/>
          </a:xfrm>
          <a:prstGeom prst="rect">
            <a:avLst/>
          </a:prstGeom>
        </p:spPr>
      </p:pic>
      <p:pic>
        <p:nvPicPr>
          <p:cNvPr id="3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385" y="1340485"/>
            <a:ext cx="866775" cy="83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10" y="1358312"/>
            <a:ext cx="845185" cy="798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圆角矩形 18"/>
          <p:cNvSpPr/>
          <p:nvPr/>
        </p:nvSpPr>
        <p:spPr>
          <a:xfrm>
            <a:off x="1619885" y="5020310"/>
            <a:ext cx="935990" cy="6477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>
          <a:xfrm flipV="1">
            <a:off x="2087880" y="2277110"/>
            <a:ext cx="1548130" cy="274320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3695" y="1557020"/>
            <a:ext cx="2201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ym typeface="+mn-ea"/>
              </a:rPr>
              <a:t>切换成组方向</a:t>
            </a:r>
            <a:endParaRPr lang="zh-CN" altLang="en-US" sz="2400" dirty="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24300" y="2173605"/>
            <a:ext cx="96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请点击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a7e6fc16-d2e9-4ea9-a83a-8fdc0add0f12"/>
  <p:tag name="COMMONDATA" val="eyJoZGlkIjoiZWViMGI2ZGNjNWJhZDlkMTk5N2U4MmMzNWMyZTlmYjIifQ==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7680,&quot;width&quot;:10716}"/>
</p:tagLst>
</file>

<file path=ppt/tags/tag3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2500</Words>
  <Application>WPS 演示</Application>
  <PresentationFormat>全屏显示(4:3)</PresentationFormat>
  <Paragraphs>222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  <vt:variant>
        <vt:lpstr>自定义放映</vt:lpstr>
      </vt:variant>
      <vt:variant>
        <vt:i4>1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HNLPC131</dc:creator>
  <cp:lastModifiedBy>Mr. Jiao</cp:lastModifiedBy>
  <cp:revision>1144</cp:revision>
  <dcterms:created xsi:type="dcterms:W3CDTF">2021-05-26T00:19:00Z</dcterms:created>
  <dcterms:modified xsi:type="dcterms:W3CDTF">2023-02-09T07:23:50Z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69E281DC62AA40FCB1FF79EFF7D4BC9E</vt:lpwstr>
  </property>
</Properties>
</file>